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1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9" d="100"/>
          <a:sy n="69" d="100"/>
        </p:scale>
        <p:origin x="-11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255D9F2-17F0-4412-B891-E09A56A613D4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065E41-BC2B-40DC-87CD-F313E6E9723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0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01A13-EC63-4FF3-A8E2-1A8151FBA952}" type="datetimeFigureOut">
              <a:rPr lang="ar-IQ" smtClean="0"/>
              <a:pPr/>
              <a:t>03/03/1445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5064-69C8-4288-8E30-249E06363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6000" b="1" dirty="0" smtClean="0">
                <a:latin typeface="Aharoni" pitchFamily="2" charset="-79"/>
              </a:rPr>
              <a:t>حياتية الأدغال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3200" b="1" dirty="0" smtClean="0">
                <a:latin typeface="Andalus" pitchFamily="18" charset="-78"/>
                <a:cs typeface="Andalus" pitchFamily="18" charset="-78"/>
              </a:rPr>
              <a:t>الجزء العملي</a:t>
            </a:r>
            <a:endParaRPr lang="ar-IQ" sz="32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 smtClean="0"/>
          </a:p>
          <a:p>
            <a:r>
              <a:rPr lang="ar-IQ" b="1" dirty="0" err="1" smtClean="0">
                <a:solidFill>
                  <a:srgbClr val="FF0000"/>
                </a:solidFill>
              </a:rPr>
              <a:t>م.م</a:t>
            </a:r>
            <a:r>
              <a:rPr lang="ar-IQ" b="1" dirty="0" smtClean="0">
                <a:solidFill>
                  <a:srgbClr val="FF0000"/>
                </a:solidFill>
              </a:rPr>
              <a:t>. رغد صباح حسن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0"/>
            <a:ext cx="87868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أنواع السيقان 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الساق المجنح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winged stem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وهو ساق ذو زوائد طويلة ممتدة على طوله مثل القرط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Lathyrus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ذو الزوايا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Angular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ثلاثي الزوايا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Triangular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العائلة السعدية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Cyperaceae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رباعي الزوايا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Quadrangular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العائلة الشفوية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Labiatae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الاسطواني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Cylindrical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العائلة النجيلية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poaceae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Gramineae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المنتصب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Erect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مثل الخشخاش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Papaver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الصاعد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Ascending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مثل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الدفلة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Nerium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الضعيف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Weak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وتقسم إلى منبطحة مرفوعة القمة مثل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الكطب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Tribulus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منبطحة نائمة القمة مثل الحنظل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Citrullus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الزاحفة (راكضة)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Runner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الثيل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Cynodon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ملتفة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Twining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عنب الحية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Tamus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متسلقة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Climbing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مثل العلكة 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القر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786190"/>
            <a:ext cx="4572032" cy="2786082"/>
          </a:xfrm>
          <a:prstGeom prst="rect">
            <a:avLst/>
          </a:prstGeom>
        </p:spPr>
      </p:pic>
      <p:pic>
        <p:nvPicPr>
          <p:cNvPr id="5" name="صورة 4" descr="ساق القر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714752"/>
            <a:ext cx="3500462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0"/>
            <a:ext cx="8001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السيقان المحورة أو الخاصة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Modified or special steams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السيقان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الشوكية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Spin or thorns stems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العاقول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Alhagi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والعوسج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Lycium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السيقان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محلاقية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Tendils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ورد الساعة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السيقان المسطحة أو الورقية الشكل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Cladophylla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الاسفندر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Ruscus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والصبير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opuntia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السفند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4786346" cy="4500594"/>
          </a:xfrm>
          <a:prstGeom prst="rect">
            <a:avLst/>
          </a:prstGeom>
        </p:spPr>
      </p:pic>
      <p:pic>
        <p:nvPicPr>
          <p:cNvPr id="5" name="صورة 4" descr="ورد الساع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857364"/>
            <a:ext cx="3143272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accent4">
                    <a:lumMod val="50000"/>
                  </a:schemeClr>
                </a:solidFill>
              </a:rPr>
              <a:t>الصفات الخضرية</a:t>
            </a:r>
            <a:endParaRPr lang="ar-IQ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sz="3800" b="1" dirty="0" smtClean="0">
                <a:solidFill>
                  <a:srgbClr val="FF0000"/>
                </a:solidFill>
              </a:rPr>
              <a:t>أولا: الجذر </a:t>
            </a:r>
            <a:r>
              <a:rPr lang="en-US" sz="3800" b="1" dirty="0" smtClean="0">
                <a:solidFill>
                  <a:srgbClr val="FF0000"/>
                </a:solidFill>
              </a:rPr>
              <a:t>Root</a:t>
            </a:r>
            <a:endParaRPr lang="en-US" sz="3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b="1" dirty="0" smtClean="0"/>
              <a:t>هو جزء النبات الذي يتجه نحو الجاذبية الأرضية والماء ولا يحمل أوراقا أو برعم وليس له عقد وسلاميات ويحاط بالقلنسوة الجذرية </a:t>
            </a:r>
            <a:r>
              <a:rPr lang="en-US" b="1" dirty="0" smtClean="0"/>
              <a:t>Root cup </a:t>
            </a:r>
            <a:r>
              <a:rPr lang="ar-IQ" b="1" dirty="0" smtClean="0"/>
              <a:t> ويقسم النظام الجذري إلى نوعين هما :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أ_ النظام الجذري الوتدي </a:t>
            </a:r>
            <a:r>
              <a:rPr lang="en-US" b="1" dirty="0" smtClean="0"/>
              <a:t>Tap root system </a:t>
            </a:r>
            <a:r>
              <a:rPr lang="ar-IQ" b="1" dirty="0" smtClean="0"/>
              <a:t>ويتألف الجذر الأول </a:t>
            </a:r>
            <a:r>
              <a:rPr lang="en-US" b="1" dirty="0" err="1" smtClean="0"/>
              <a:t>Praimary</a:t>
            </a:r>
            <a:r>
              <a:rPr lang="en-US" b="1" dirty="0" smtClean="0"/>
              <a:t> root</a:t>
            </a:r>
            <a:r>
              <a:rPr lang="ar-IQ" b="1" dirty="0" smtClean="0"/>
              <a:t> وتفرعاته وهو من خواص ذات الفلقتين </a:t>
            </a:r>
            <a:r>
              <a:rPr lang="en-US" b="1" dirty="0" err="1" smtClean="0"/>
              <a:t>Dicotyleclons</a:t>
            </a:r>
            <a:r>
              <a:rPr lang="ar-IQ" b="1" dirty="0" smtClean="0"/>
              <a:t> ويمكن تمييز الأشكال الآتية من هذه الجذور.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1_الاعتيادية </a:t>
            </a:r>
            <a:r>
              <a:rPr lang="en-US" b="1" dirty="0" smtClean="0"/>
              <a:t>normal</a:t>
            </a:r>
            <a:r>
              <a:rPr lang="ar-IQ" b="1" dirty="0" smtClean="0"/>
              <a:t> وتكون نحيفة وغير متضخمة كما في جنس المرير </a:t>
            </a:r>
            <a:r>
              <a:rPr lang="en-US" b="1" dirty="0" err="1" smtClean="0"/>
              <a:t>Sonchus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2_ </a:t>
            </a:r>
            <a:r>
              <a:rPr lang="ar-IQ" b="1" dirty="0" err="1" smtClean="0"/>
              <a:t>المتضحمة</a:t>
            </a:r>
            <a:r>
              <a:rPr lang="ar-IQ" b="1" dirty="0" smtClean="0"/>
              <a:t> أو اللحمية  </a:t>
            </a:r>
            <a:r>
              <a:rPr lang="en-US" b="1" dirty="0" smtClean="0"/>
              <a:t>Swollen or Fleshy</a:t>
            </a:r>
            <a:r>
              <a:rPr lang="ar-IQ" b="1" dirty="0" smtClean="0"/>
              <a:t> وتكون سميكة ولحمية وتصنف بحسب مظهرها إلى: </a:t>
            </a:r>
            <a:endParaRPr lang="en-US" dirty="0" smtClean="0"/>
          </a:p>
          <a:p>
            <a:pPr lvl="0">
              <a:buNone/>
            </a:pPr>
            <a:r>
              <a:rPr lang="ar-IQ" b="1" dirty="0" smtClean="0"/>
              <a:t>المخروطية </a:t>
            </a:r>
            <a:r>
              <a:rPr lang="en-US" b="1" dirty="0" smtClean="0"/>
              <a:t>Conical</a:t>
            </a:r>
            <a:r>
              <a:rPr lang="ar-IQ" b="1" dirty="0" smtClean="0"/>
              <a:t> كجذور الجزر </a:t>
            </a:r>
            <a:r>
              <a:rPr lang="en-US" b="1" dirty="0" err="1" smtClean="0"/>
              <a:t>Docus</a:t>
            </a:r>
            <a:endParaRPr lang="en-US" dirty="0" smtClean="0"/>
          </a:p>
          <a:p>
            <a:pPr lvl="0">
              <a:buNone/>
            </a:pPr>
            <a:r>
              <a:rPr lang="ar-IQ" b="1" dirty="0" err="1" smtClean="0"/>
              <a:t>اللفتية</a:t>
            </a:r>
            <a:r>
              <a:rPr lang="ar-IQ" b="1" dirty="0" smtClean="0"/>
              <a:t> </a:t>
            </a:r>
            <a:r>
              <a:rPr lang="en-US" b="1" dirty="0" smtClean="0"/>
              <a:t>Napiform </a:t>
            </a:r>
            <a:r>
              <a:rPr lang="ar-IQ" b="1" dirty="0" smtClean="0"/>
              <a:t> كجذور </a:t>
            </a:r>
            <a:r>
              <a:rPr lang="ar-IQ" b="1" dirty="0" err="1" smtClean="0"/>
              <a:t>الشلغم</a:t>
            </a:r>
            <a:r>
              <a:rPr lang="ar-IQ" b="1" dirty="0" smtClean="0"/>
              <a:t> </a:t>
            </a:r>
            <a:r>
              <a:rPr lang="en-US" b="1" dirty="0" err="1" smtClean="0"/>
              <a:t>Brassica</a:t>
            </a:r>
            <a:r>
              <a:rPr lang="en-US" b="1" dirty="0" smtClean="0"/>
              <a:t> </a:t>
            </a:r>
            <a:endParaRPr lang="en-US" dirty="0" smtClean="0"/>
          </a:p>
          <a:p>
            <a:pPr lvl="0">
              <a:buNone/>
            </a:pPr>
            <a:r>
              <a:rPr lang="ar-IQ" b="1" dirty="0" smtClean="0"/>
              <a:t>المغزلية </a:t>
            </a:r>
            <a:r>
              <a:rPr lang="en-US" b="1" dirty="0" smtClean="0"/>
              <a:t>Fusiform </a:t>
            </a:r>
            <a:r>
              <a:rPr lang="ar-IQ" b="1" dirty="0" smtClean="0"/>
              <a:t> كجذور الفجل الأبيض </a:t>
            </a:r>
            <a:endParaRPr lang="en-US" dirty="0" smtClean="0"/>
          </a:p>
          <a:p>
            <a:pPr lvl="0">
              <a:buNone/>
            </a:pPr>
            <a:r>
              <a:rPr lang="ar-IQ" b="1" dirty="0" smtClean="0"/>
              <a:t>الكروية </a:t>
            </a:r>
            <a:r>
              <a:rPr lang="en-US" b="1" dirty="0" smtClean="0"/>
              <a:t>Globiform </a:t>
            </a:r>
            <a:r>
              <a:rPr lang="ar-IQ" b="1" dirty="0" smtClean="0"/>
              <a:t> كجذور </a:t>
            </a:r>
            <a:r>
              <a:rPr lang="ar-IQ" b="1" dirty="0" err="1" smtClean="0"/>
              <a:t>الشوندر</a:t>
            </a:r>
            <a:r>
              <a:rPr lang="ar-IQ" b="1" dirty="0" smtClean="0"/>
              <a:t> </a:t>
            </a:r>
            <a:r>
              <a:rPr lang="en-US" b="1" dirty="0" smtClean="0"/>
              <a:t>Beta</a:t>
            </a:r>
            <a:endParaRPr lang="en-US" dirty="0" smtClean="0"/>
          </a:p>
          <a:p>
            <a:pPr lvl="0">
              <a:buNone/>
            </a:pPr>
            <a:r>
              <a:rPr lang="ar-IQ" b="1" dirty="0" smtClean="0"/>
              <a:t>الاسطوانية </a:t>
            </a:r>
            <a:r>
              <a:rPr lang="en-US" b="1" dirty="0" smtClean="0"/>
              <a:t>Cylindrical</a:t>
            </a:r>
            <a:r>
              <a:rPr lang="ar-IQ" b="1" dirty="0" smtClean="0"/>
              <a:t> كجذور بعض أصناف الفجل الأبيض .</a:t>
            </a:r>
            <a:endParaRPr lang="en-US" dirty="0" smtClean="0"/>
          </a:p>
          <a:p>
            <a:pPr>
              <a:buNone/>
            </a:pPr>
            <a:endParaRPr lang="ar-IQ" dirty="0"/>
          </a:p>
        </p:txBody>
      </p:sp>
      <p:pic>
        <p:nvPicPr>
          <p:cNvPr id="4" name="صورة 3" descr="جذر وتدي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14818"/>
            <a:ext cx="2928958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6" name="عنصر نائب للمحتوى 5" descr="جذر الشلغم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0"/>
            <a:ext cx="4338650" cy="3357586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half" idx="2"/>
          </p:nvPr>
        </p:nvSpPr>
        <p:spPr>
          <a:xfrm>
            <a:off x="457200" y="3071810"/>
            <a:ext cx="3008313" cy="3054353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7" name="صورة 6" descr="جذر جز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00438"/>
            <a:ext cx="4286280" cy="2571768"/>
          </a:xfrm>
          <a:prstGeom prst="rect">
            <a:avLst/>
          </a:prstGeom>
        </p:spPr>
      </p:pic>
      <p:pic>
        <p:nvPicPr>
          <p:cNvPr id="8" name="صورة 7" descr="جذر شونذر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0"/>
            <a:ext cx="3500462" cy="2571744"/>
          </a:xfrm>
          <a:prstGeom prst="rect">
            <a:avLst/>
          </a:prstGeom>
        </p:spPr>
      </p:pic>
      <p:pic>
        <p:nvPicPr>
          <p:cNvPr id="9" name="صورة 8" descr="فجل ابيض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3143248"/>
            <a:ext cx="292895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500042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ب_النظام الجذري العرضي أو الليفي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Adventitiuos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or diffused root system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ويتألف من عدد من الجذور الناشئة من قاعدة الساق وتكون متساوية تقريبا وهي من خواص ذوات الفلقة الواحدة وتقسم إلى عدة أشكال وهي 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الليفية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Fibrous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الشوفان البري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Avena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والحنيطة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الدرنية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Tubrous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وتصنف بحسب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مضهرها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إلى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المتجمعة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Fascicled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كجذور الشقائق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Ranunculus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المسبحية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Moniliform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كجذور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السبركس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Asparagus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الحقلية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Annulated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كجذور بعض النباتات المائية مثل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الشنبلان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Ceratophyllum 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3_المساعدة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 root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الذرة الصفراء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انواع جذو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214818"/>
            <a:ext cx="3488387" cy="2428892"/>
          </a:xfrm>
          <a:prstGeom prst="rect">
            <a:avLst/>
          </a:prstGeom>
        </p:spPr>
      </p:pic>
      <p:pic>
        <p:nvPicPr>
          <p:cNvPr id="5" name="صورة 4" descr="جذور السبركس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143380"/>
            <a:ext cx="4143404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جذر ليفي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000372"/>
            <a:ext cx="4786345" cy="3214710"/>
          </a:xfrm>
          <a:prstGeom prst="rect">
            <a:avLst/>
          </a:prstGeom>
        </p:spPr>
      </p:pic>
      <p:pic>
        <p:nvPicPr>
          <p:cNvPr id="9" name="صورة 8" descr="متجمع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14290"/>
            <a:ext cx="4857784" cy="2643206"/>
          </a:xfrm>
          <a:prstGeom prst="rect">
            <a:avLst/>
          </a:prstGeom>
        </p:spPr>
      </p:pic>
      <p:pic>
        <p:nvPicPr>
          <p:cNvPr id="10" name="صورة 9" descr="جذر الذرة الصفر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500042"/>
            <a:ext cx="3214710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14348" y="214290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4_الطفيلية أو الماصة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Parasitic or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haustorial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الحامول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Cuscuts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الهالوك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Orobanche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5_العائمة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Floating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مثل عدس الماء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Lemna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الحامول جذور ماص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500174"/>
            <a:ext cx="4857784" cy="5072098"/>
          </a:xfrm>
          <a:prstGeom prst="rect">
            <a:avLst/>
          </a:prstGeom>
        </p:spPr>
      </p:pic>
      <p:pic>
        <p:nvPicPr>
          <p:cNvPr id="7" name="صورة 6" descr="دغل الهالوك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785794"/>
            <a:ext cx="3714776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142852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ثانيا : الساق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Stem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يتكون النظام الخضري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Shoot system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محور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Axis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محاور تمثل الساق أو السيقان مع فروعها والأوراق واصل الساق هو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رويشة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الجنين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Plumule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وتحمل الأوراق من مناطق العقد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Nodes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إما المناطق بين هذه العقد فتدعى بالسلاميات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Internodes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وتكون خالية من الأوراق وفي بعض النباتات تظهر السلاميات المتجاوزة منفصلة مع بعضها فتسمى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Jointed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عائلة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الاثل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Casuarinaceae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وتقسم السيقان إلى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أولا : السيقان الأرضية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الترابية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Subterranean stem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ويمكن تميزها كسيقان على الرغم من وجودها تحت سطح التربة لاحتوائها على عقد وسلاميات وأوراق حرشفية وبراعم ونهايات برعميه خاليه من القلنسوة الجذرية وتقسم هذه السيقان إلى :</a:t>
            </a: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0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الرايزومات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Rhizomes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الثيل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Cynodon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الابصال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Bulbs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البصل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Allium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الكورمات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Corms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العسلوج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Leonic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والسعد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Cyperus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الدرنات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Tuber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كما في السعد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Cyperus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الالمازة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طرطوف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الارض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Heleanthus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tuberosum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ثانيا : السيقان الهوائية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Aerial stem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وهي سيقان تنمو في الماء وتقسم إلى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طافية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floating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مثل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الكعبية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Nymphaea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غاطسة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Submerged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مثل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الشنبلان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Ceratophyllum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ابصال درنات اايزو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143248"/>
            <a:ext cx="3214710" cy="3500462"/>
          </a:xfrm>
          <a:prstGeom prst="rect">
            <a:avLst/>
          </a:prstGeom>
        </p:spPr>
      </p:pic>
      <p:pic>
        <p:nvPicPr>
          <p:cNvPr id="6" name="صورة 5" descr="الكعيب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000372"/>
            <a:ext cx="4357718" cy="3643338"/>
          </a:xfrm>
          <a:prstGeom prst="rect">
            <a:avLst/>
          </a:prstGeom>
        </p:spPr>
      </p:pic>
      <p:pic>
        <p:nvPicPr>
          <p:cNvPr id="7" name="صورة 6" descr="كورم بصل درنا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1357298"/>
            <a:ext cx="3071834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رايزوماتالثي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14356"/>
            <a:ext cx="3852883" cy="5214974"/>
          </a:xfrm>
          <a:prstGeom prst="rect">
            <a:avLst/>
          </a:prstGeom>
        </p:spPr>
      </p:pic>
      <p:pic>
        <p:nvPicPr>
          <p:cNvPr id="4" name="صورة 3" descr="شنبلا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85728"/>
            <a:ext cx="3643338" cy="2571768"/>
          </a:xfrm>
          <a:prstGeom prst="rect">
            <a:avLst/>
          </a:prstGeom>
        </p:spPr>
      </p:pic>
      <p:pic>
        <p:nvPicPr>
          <p:cNvPr id="5" name="صورة 4" descr="بصلة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3214686"/>
            <a:ext cx="3571900" cy="33575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518</Words>
  <Application>Microsoft Office PowerPoint</Application>
  <PresentationFormat>عرض على الشاشة (3:4)‏</PresentationFormat>
  <Paragraphs>55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حياتية الأدغال الجزء العملي</vt:lpstr>
      <vt:lpstr>الصفات الخضرية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مراعي عملي</dc:title>
  <dc:creator>lenovo</dc:creator>
  <cp:lastModifiedBy>mohammed</cp:lastModifiedBy>
  <cp:revision>40</cp:revision>
  <dcterms:created xsi:type="dcterms:W3CDTF">2022-04-11T20:16:18Z</dcterms:created>
  <dcterms:modified xsi:type="dcterms:W3CDTF">2023-09-17T16:29:26Z</dcterms:modified>
</cp:coreProperties>
</file>